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obo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20" Type="http://schemas.openxmlformats.org/officeDocument/2006/relationships/slide" Target="slides/slide15.xml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Roboto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c7ea81993_0_5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ec7ea8199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ec7ea81993_0_6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ec7ea8199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c7ea81993_0_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c7ea8199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c7ea81993_0_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c7ea8199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c7ea81993_0_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ec7ea8199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c7ea81993_0_8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c7ea8199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c7ea81993_0_9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ec7ea81993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c7ea81993_0_1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ec7ea8199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c7ea81993_0_1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c7ea81993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ec7ea81993_0_1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ec7ea81993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c7ea81993_0_1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c7ea81993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c7ea81993_0_14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c7ea8199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ec7ea81993_0_1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ec7ea81993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ec7ea81993_0_1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ec7ea81993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c7ea81993_0_16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c7ea81993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ec7ea81993_0_16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ec7ea81993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c7ea81993_0_2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c7ea81993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ec7ea81993_0_2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ec7ea81993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ec7ea81993_0_2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ec7ea81993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ec7ea81993_0_1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ec7ea81993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c7ea81993_0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c7ea8199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ec7ea81993_0_2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ec7ea81993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ec7ea81993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ec7ea81993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ec7ea81993_0_2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ec7ea81993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c7ea81993_0_25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c7ea81993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ec7ea81993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ec7ea8199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c7ea81993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c7ea8199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c7ea81993_0_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c7ea8199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c7ea81993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c7ea8199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ec7ea81993_0_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ec7ea8199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c7ea81993_0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c7ea8199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PYNOSE: A Test Smell Detector For Python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https://arxiv.org/pdf/2108.04639.pdf</a:t>
            </a:r>
            <a:endParaRPr sz="2400"/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440050" y="3455900"/>
            <a:ext cx="3400500" cy="13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Tongjie Wang - University of California, Irvine</a:t>
            </a:r>
            <a:endParaRPr i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Yaroslav Golubev - JetBrains Research</a:t>
            </a:r>
            <a:endParaRPr i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Oleg Smirnov - JetBrains Research</a:t>
            </a:r>
            <a:endParaRPr i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Jiawei Li - </a:t>
            </a:r>
            <a:r>
              <a:rPr i="1" lang="en" sz="1200"/>
              <a:t>University of California, Irvine</a:t>
            </a:r>
            <a:endParaRPr i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Timofey Bryksin - JetBrains Research</a:t>
            </a:r>
            <a:endParaRPr i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Iftekhar Ahmed - University of California, Irvine</a:t>
            </a:r>
            <a:endParaRPr i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Test Logic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contains one or more control statements (i.e., if, for, while)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75" y="2407400"/>
            <a:ext cx="7608576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 Initialization</a:t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contains more than one assertion statement without an explanation/message.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450" y="2571750"/>
            <a:ext cx="7437126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Test</a:t>
            </a:r>
            <a:endParaRPr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suite is called MyTestCase which is a default name provided by IDE.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600" y="2491213"/>
            <a:ext cx="8210772" cy="2431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Duplicate Assert</a:t>
            </a:r>
            <a:endParaRPr/>
          </a:p>
        </p:txBody>
      </p:sp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contains more than one assertion statement with the same parameters.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75" y="2571750"/>
            <a:ext cx="7482824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Empty Test</a:t>
            </a:r>
            <a:endParaRPr/>
          </a:p>
        </p:txBody>
      </p:sp>
      <p:sp>
        <p:nvSpPr>
          <p:cNvPr id="152" name="Google Shape;152;p26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where everything is commented out.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325" y="2407400"/>
            <a:ext cx="6899900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Exception Handling</a:t>
            </a:r>
            <a:endParaRPr/>
          </a:p>
        </p:txBody>
      </p:sp>
      <p:sp>
        <p:nvSpPr>
          <p:cNvPr id="159" name="Google Shape;159;p27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contains either the try/except statement or the raise statement.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00" y="2571750"/>
            <a:ext cx="6968501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Fixture</a:t>
            </a:r>
            <a:endParaRPr/>
          </a:p>
        </p:txBody>
      </p:sp>
      <p:sp>
        <p:nvSpPr>
          <p:cNvPr id="166" name="Google Shape;166;p28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all fields instantiated within the setUp() method of a test suite are utilized by all test cases in this test suite.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450" y="2571750"/>
            <a:ext cx="7848599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Ignored Test</a:t>
            </a:r>
            <a:endParaRPr/>
          </a:p>
        </p:txBody>
      </p:sp>
      <p:sp>
        <p:nvSpPr>
          <p:cNvPr id="173" name="Google Shape;173;p29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contains the @unittest.skip decorator.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25" y="2407400"/>
            <a:ext cx="7459975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Lack of Cohesion of Test Cases</a:t>
            </a:r>
            <a:endParaRPr/>
          </a:p>
        </p:txBody>
      </p:sp>
      <p:sp>
        <p:nvSpPr>
          <p:cNvPr id="180" name="Google Shape;180;p30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cases that are grouped together in one test suite but are not cohesive.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425" y="2514075"/>
            <a:ext cx="7962075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Magic Number Test</a:t>
            </a:r>
            <a:endParaRPr/>
          </a:p>
        </p:txBody>
      </p:sp>
      <p:sp>
        <p:nvSpPr>
          <p:cNvPr id="187" name="Google Shape;187;p31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contains an assertion statement that contains a numeric literal as an argument.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75" y="2525500"/>
            <a:ext cx="7997201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code smells?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- Smells are certain structures in the </a:t>
            </a:r>
            <a:r>
              <a:rPr b="1" lang="en"/>
              <a:t>code</a:t>
            </a:r>
            <a:r>
              <a:rPr lang="en"/>
              <a:t> that indicate </a:t>
            </a:r>
            <a:r>
              <a:rPr b="1" lang="en"/>
              <a:t>violation</a:t>
            </a:r>
            <a:r>
              <a:rPr lang="en"/>
              <a:t> of fundamental design principles.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</a:t>
            </a:r>
            <a:r>
              <a:rPr b="1" lang="en"/>
              <a:t>Subjective</a:t>
            </a:r>
            <a:r>
              <a:rPr lang="en"/>
              <a:t>, and varies by language, developer, and development methodology.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They are certainly </a:t>
            </a:r>
            <a:r>
              <a:rPr b="1" lang="en"/>
              <a:t>not bugs</a:t>
            </a:r>
            <a:r>
              <a:rPr lang="en"/>
              <a:t>, but increase the risk of bugs or failures in the future.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Obscure In-Line Setup</a:t>
            </a:r>
            <a:endParaRPr/>
          </a:p>
        </p:txBody>
      </p:sp>
      <p:sp>
        <p:nvSpPr>
          <p:cNvPr id="194" name="Google Shape;194;p32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contains ten or more local variables declarations.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450" y="2308850"/>
            <a:ext cx="7094226" cy="270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Redundant Assertion</a:t>
            </a:r>
            <a:endParaRPr/>
          </a:p>
        </p:txBody>
      </p:sp>
      <p:sp>
        <p:nvSpPr>
          <p:cNvPr id="201" name="Google Shape;201;p33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contains an assertion statement in which the expected and actual parameters of equality are the same.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325" y="2571750"/>
            <a:ext cx="7654276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Redundant Print</a:t>
            </a:r>
            <a:endParaRPr/>
          </a:p>
        </p:txBody>
      </p:sp>
      <p:sp>
        <p:nvSpPr>
          <p:cNvPr id="208" name="Google Shape;208;p34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invokes the print() function.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450" y="2491225"/>
            <a:ext cx="7642851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Sleepy Test</a:t>
            </a:r>
            <a:endParaRPr/>
          </a:p>
        </p:txBody>
      </p:sp>
      <p:sp>
        <p:nvSpPr>
          <p:cNvPr id="215" name="Google Shape;215;p35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invokes the time.sleep() function with no comment.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600" y="2407400"/>
            <a:ext cx="7745724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Maverick</a:t>
            </a:r>
            <a:endParaRPr/>
          </a:p>
        </p:txBody>
      </p:sp>
      <p:sp>
        <p:nvSpPr>
          <p:cNvPr id="222" name="Google Shape;222;p36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suite contains at least one test case that does not use a single field from the SetUp() method.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75" y="2571750"/>
            <a:ext cx="7745724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Unknown Test</a:t>
            </a:r>
            <a:endParaRPr/>
          </a:p>
        </p:txBody>
      </p:sp>
      <p:sp>
        <p:nvSpPr>
          <p:cNvPr id="229" name="Google Shape;229;p37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does not contain a single assertion statement.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325" y="2342650"/>
            <a:ext cx="7860024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Python specific test smells</a:t>
            </a:r>
            <a:endParaRPr/>
          </a:p>
        </p:txBody>
      </p:sp>
      <p:sp>
        <p:nvSpPr>
          <p:cNvPr id="236" name="Google Shape;236;p3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- Selected a </a:t>
            </a:r>
            <a:r>
              <a:rPr b="1" lang="en"/>
              <a:t>primary dataset</a:t>
            </a:r>
            <a:r>
              <a:rPr lang="en"/>
              <a:t> of mature open source projects with atleast </a:t>
            </a:r>
            <a:r>
              <a:rPr b="1" lang="en"/>
              <a:t>1000</a:t>
            </a:r>
            <a:r>
              <a:rPr lang="en"/>
              <a:t> </a:t>
            </a:r>
            <a:r>
              <a:rPr b="1" lang="en"/>
              <a:t>commits</a:t>
            </a:r>
            <a:r>
              <a:rPr lang="en"/>
              <a:t>, 10 contributors.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Find all test files having </a:t>
            </a:r>
            <a:r>
              <a:rPr b="1" lang="en"/>
              <a:t>"test"</a:t>
            </a:r>
            <a:r>
              <a:rPr lang="en"/>
              <a:t> in its name. which is the </a:t>
            </a:r>
            <a:r>
              <a:rPr b="1" lang="en"/>
              <a:t>unittest</a:t>
            </a:r>
            <a:r>
              <a:rPr lang="en"/>
              <a:t> naming convention.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Find patterns in the histories of the collected projects where changes made to test files that might be considered as </a:t>
            </a:r>
            <a:r>
              <a:rPr b="1" lang="en"/>
              <a:t>fixing the test or fixing the smell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A Tool developed to mine change patterns in commit history is named </a:t>
            </a:r>
            <a:r>
              <a:rPr b="1" lang="en"/>
              <a:t>PythonChangeMiner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PythonChangeMiner</a:t>
            </a:r>
            <a:endParaRPr/>
          </a:p>
        </p:txBody>
      </p:sp>
      <p:sp>
        <p:nvSpPr>
          <p:cNvPr id="242" name="Google Shape;242;p3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- It builds a </a:t>
            </a:r>
            <a:r>
              <a:rPr b="1" lang="en"/>
              <a:t>program dependence graph</a:t>
            </a:r>
            <a:r>
              <a:rPr lang="en"/>
              <a:t> with representing the code by showing its </a:t>
            </a:r>
            <a:r>
              <a:rPr b="1" lang="en"/>
              <a:t>data dependencies </a:t>
            </a:r>
            <a:r>
              <a:rPr lang="en"/>
              <a:t>and</a:t>
            </a:r>
            <a:r>
              <a:rPr b="1" lang="en"/>
              <a:t> control dependencies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It builds a </a:t>
            </a:r>
            <a:r>
              <a:rPr b="1" lang="en"/>
              <a:t>change graph</a:t>
            </a:r>
            <a:r>
              <a:rPr lang="en"/>
              <a:t> for the fragment of code changes using the versions of code </a:t>
            </a:r>
            <a:r>
              <a:rPr b="1" lang="en"/>
              <a:t>before</a:t>
            </a:r>
            <a:r>
              <a:rPr lang="en"/>
              <a:t> and </a:t>
            </a:r>
            <a:r>
              <a:rPr b="1" lang="en"/>
              <a:t>after</a:t>
            </a:r>
            <a:r>
              <a:rPr lang="en"/>
              <a:t> the target change.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It </a:t>
            </a:r>
            <a:r>
              <a:rPr b="1" lang="en"/>
              <a:t>mines</a:t>
            </a:r>
            <a:r>
              <a:rPr lang="en"/>
              <a:t> such change graphs from git repositories by traversing their </a:t>
            </a:r>
            <a:r>
              <a:rPr b="1" lang="en"/>
              <a:t>commit</a:t>
            </a:r>
            <a:r>
              <a:rPr lang="en"/>
              <a:t> </a:t>
            </a:r>
            <a:r>
              <a:rPr b="1" lang="en"/>
              <a:t>history</a:t>
            </a:r>
            <a:r>
              <a:rPr lang="en"/>
              <a:t>, and </a:t>
            </a:r>
            <a:r>
              <a:rPr b="1" lang="en"/>
              <a:t>discover patterns</a:t>
            </a:r>
            <a:r>
              <a:rPr lang="en"/>
              <a:t> in these change graphs.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The pattern is defined by two thresholds: </a:t>
            </a:r>
            <a:r>
              <a:rPr b="1" lang="en"/>
              <a:t>minimum number of graph nodes</a:t>
            </a:r>
            <a:r>
              <a:rPr lang="en"/>
              <a:t> in the pattern, and </a:t>
            </a:r>
            <a:r>
              <a:rPr b="1" lang="en"/>
              <a:t>minimum number of repetitions </a:t>
            </a:r>
            <a:r>
              <a:rPr lang="en"/>
              <a:t>of the pattern in the corpus.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Suboptimal Assert</a:t>
            </a:r>
            <a:endParaRPr/>
          </a:p>
        </p:txBody>
      </p:sp>
      <p:sp>
        <p:nvSpPr>
          <p:cNvPr id="248" name="Google Shape;248;p4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/>
              <a:t>  - After identifying common patterns more than 3 different projects, majority of patterns related to assertion functionality changes which are related to test smells.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1. Assertion changes that </a:t>
            </a:r>
            <a:r>
              <a:rPr b="1" lang="en" sz="1600"/>
              <a:t>alter the logic</a:t>
            </a:r>
            <a:r>
              <a:rPr lang="en" sz="1600"/>
              <a:t>. Ex. Changing from </a:t>
            </a:r>
            <a:r>
              <a:rPr b="1" lang="en" sz="1600"/>
              <a:t>assertEqual</a:t>
            </a:r>
            <a:r>
              <a:rPr lang="en" sz="1600"/>
              <a:t> </a:t>
            </a:r>
            <a:r>
              <a:rPr b="1" lang="en" sz="1600"/>
              <a:t>to</a:t>
            </a:r>
            <a:r>
              <a:rPr lang="en" sz="1600"/>
              <a:t> </a:t>
            </a:r>
            <a:r>
              <a:rPr b="1" lang="en" sz="1600"/>
              <a:t>assertRegex</a:t>
            </a:r>
            <a:r>
              <a:rPr lang="en" sz="1600"/>
              <a:t>.</a:t>
            </a:r>
            <a:br>
              <a:rPr lang="en" sz="1600"/>
            </a:br>
            <a:r>
              <a:rPr lang="en" sz="1600"/>
              <a:t>2. Assertion changes that </a:t>
            </a:r>
            <a:r>
              <a:rPr b="1" lang="en" sz="1600"/>
              <a:t>do not alter the logic</a:t>
            </a:r>
            <a:r>
              <a:rPr lang="en" sz="1600"/>
              <a:t> and use more </a:t>
            </a:r>
            <a:r>
              <a:rPr b="1" lang="en" sz="1600"/>
              <a:t>appropriate</a:t>
            </a:r>
            <a:r>
              <a:rPr lang="en" sz="1600"/>
              <a:t> functions. Ex. </a:t>
            </a:r>
            <a:r>
              <a:rPr b="1" lang="en" sz="1600"/>
              <a:t>assertTrue(X in Y) to assertIn(X, Y)</a:t>
            </a:r>
            <a:r>
              <a:rPr lang="en" sz="1600"/>
              <a:t> or </a:t>
            </a:r>
            <a:r>
              <a:rPr b="1" lang="en" sz="1600"/>
              <a:t>assertEqual(X, False) is changed to assertFalse(X).</a:t>
            </a:r>
            <a:br>
              <a:rPr lang="en" sz="1600"/>
            </a:br>
            <a:r>
              <a:rPr lang="en" sz="1600"/>
              <a:t>3. Assertion changes that </a:t>
            </a:r>
            <a:r>
              <a:rPr b="1" lang="en" sz="1600"/>
              <a:t>do not alter the logic </a:t>
            </a:r>
            <a:r>
              <a:rPr lang="en" sz="1600"/>
              <a:t>and </a:t>
            </a:r>
            <a:r>
              <a:rPr b="1" lang="en" sz="1600"/>
              <a:t>use less appropriate functions</a:t>
            </a:r>
            <a:r>
              <a:rPr lang="en" sz="1600"/>
              <a:t>. Ex. Moving from a more specific </a:t>
            </a:r>
            <a:r>
              <a:rPr b="1" lang="en" sz="1600"/>
              <a:t>assertIsNotNone(X)</a:t>
            </a:r>
            <a:r>
              <a:rPr lang="en" sz="1600"/>
              <a:t> to a more general </a:t>
            </a:r>
            <a:r>
              <a:rPr b="1" lang="en" sz="1600"/>
              <a:t>assertNotEqual(X, None)</a:t>
            </a:r>
            <a:r>
              <a:rPr lang="en" sz="1600"/>
              <a:t> which leads to test smell.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Suboptimal Assert</a:t>
            </a:r>
            <a:endParaRPr/>
          </a:p>
        </p:txBody>
      </p:sp>
      <p:sp>
        <p:nvSpPr>
          <p:cNvPr id="254" name="Google Shape;254;p41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contains at least one of the suboptimal asserts.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50" y="2571750"/>
            <a:ext cx="7940049" cy="24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 testing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- The goal is to isolate each part of the program and show that the individual parts are </a:t>
            </a:r>
            <a:r>
              <a:rPr b="1" lang="en"/>
              <a:t>correct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It provides a strict, </a:t>
            </a:r>
            <a:r>
              <a:rPr b="1" lang="en"/>
              <a:t>written contract</a:t>
            </a:r>
            <a:r>
              <a:rPr lang="en"/>
              <a:t> that the piece of code must satisfy mostly using </a:t>
            </a:r>
            <a:r>
              <a:rPr b="1" lang="en"/>
              <a:t>validations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</a:t>
            </a:r>
            <a:r>
              <a:rPr b="1" lang="en"/>
              <a:t>Safety net </a:t>
            </a:r>
            <a:r>
              <a:rPr lang="en"/>
              <a:t>to refactor code with confidence.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Tests are your </a:t>
            </a:r>
            <a:r>
              <a:rPr b="1" lang="en"/>
              <a:t>documentation</a:t>
            </a:r>
            <a:r>
              <a:rPr lang="en"/>
              <a:t> which talks about the importance in maintainability of software.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PYNOSE</a:t>
            </a:r>
            <a:endParaRPr/>
          </a:p>
        </p:txBody>
      </p:sp>
      <p:sp>
        <p:nvSpPr>
          <p:cNvPr id="261" name="Google Shape;261;p4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- </a:t>
            </a:r>
            <a:r>
              <a:rPr b="1" lang="en"/>
              <a:t>PYNOSE</a:t>
            </a:r>
            <a:r>
              <a:rPr lang="en"/>
              <a:t> is implemented as a </a:t>
            </a:r>
            <a:r>
              <a:rPr b="1" lang="en"/>
              <a:t>plugin</a:t>
            </a:r>
            <a:r>
              <a:rPr lang="en"/>
              <a:t> for </a:t>
            </a:r>
            <a:r>
              <a:rPr b="1" lang="en"/>
              <a:t>PyCharm</a:t>
            </a:r>
            <a:r>
              <a:rPr lang="en"/>
              <a:t> IDE.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This tool identifies 18 test smells in actual Python code. It parses .py files to PSIFile objects and detects smells.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Supports </a:t>
            </a:r>
            <a:r>
              <a:rPr b="1" lang="en"/>
              <a:t>GUI mode</a:t>
            </a:r>
            <a:r>
              <a:rPr lang="en"/>
              <a:t> in active code development or </a:t>
            </a:r>
            <a:r>
              <a:rPr b="1" lang="en"/>
              <a:t>CLI mode</a:t>
            </a:r>
            <a:r>
              <a:rPr lang="en"/>
              <a:t> for offline analysis.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It can report the results as </a:t>
            </a:r>
            <a:r>
              <a:rPr b="1" lang="en"/>
              <a:t>JSON files</a:t>
            </a:r>
            <a:r>
              <a:rPr lang="en"/>
              <a:t> for further evaluation.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of PyNose results</a:t>
            </a:r>
            <a:endParaRPr/>
          </a:p>
        </p:txBody>
      </p:sp>
      <p:sp>
        <p:nvSpPr>
          <p:cNvPr id="267" name="Google Shape;267;p4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- Manually selected 8 projects that </a:t>
            </a:r>
            <a:r>
              <a:rPr b="1" lang="en"/>
              <a:t>did not make</a:t>
            </a:r>
            <a:r>
              <a:rPr lang="en"/>
              <a:t> it to </a:t>
            </a:r>
            <a:r>
              <a:rPr b="1" lang="en"/>
              <a:t>primary dataset</a:t>
            </a:r>
            <a:r>
              <a:rPr lang="en"/>
              <a:t> and marked as </a:t>
            </a:r>
            <a:r>
              <a:rPr b="1" lang="en"/>
              <a:t>validation set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Then the validation are run against </a:t>
            </a:r>
            <a:r>
              <a:rPr b="1" lang="en"/>
              <a:t>PYNOSE</a:t>
            </a:r>
            <a:r>
              <a:rPr lang="en"/>
              <a:t> and results are compared against the manual set.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The results like </a:t>
            </a:r>
            <a:r>
              <a:rPr b="1" lang="en"/>
              <a:t>precision</a:t>
            </a:r>
            <a:r>
              <a:rPr lang="en"/>
              <a:t>, </a:t>
            </a:r>
            <a:r>
              <a:rPr b="1" lang="en"/>
              <a:t>recall</a:t>
            </a:r>
            <a:r>
              <a:rPr lang="en"/>
              <a:t> and </a:t>
            </a:r>
            <a:r>
              <a:rPr b="1" lang="en"/>
              <a:t>F1 values</a:t>
            </a:r>
            <a:r>
              <a:rPr lang="en"/>
              <a:t> are compared with manual and looks very close. (94.0%, 95.8%, 94.9%)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Also the overall results are compared with </a:t>
            </a:r>
            <a:r>
              <a:rPr b="1" lang="en"/>
              <a:t>TSDetect</a:t>
            </a:r>
            <a:r>
              <a:rPr lang="en"/>
              <a:t> (</a:t>
            </a:r>
            <a:r>
              <a:rPr lang="en"/>
              <a:t>similar</a:t>
            </a:r>
            <a:r>
              <a:rPr lang="en"/>
              <a:t> tool for Java). (96.0%, 97.1%, 96.5%)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Empirical study on test smell prevalence</a:t>
            </a:r>
            <a:endParaRPr/>
          </a:p>
        </p:txBody>
      </p:sp>
      <p:sp>
        <p:nvSpPr>
          <p:cNvPr id="273" name="Google Shape;273;p4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- Apart from </a:t>
            </a:r>
            <a:r>
              <a:rPr b="1" lang="en" sz="1500"/>
              <a:t>primary dataset</a:t>
            </a:r>
            <a:r>
              <a:rPr lang="en" sz="1500"/>
              <a:t>, </a:t>
            </a:r>
            <a:r>
              <a:rPr b="1" lang="en" sz="1500"/>
              <a:t>secondary</a:t>
            </a:r>
            <a:r>
              <a:rPr lang="en" sz="1500"/>
              <a:t> </a:t>
            </a:r>
            <a:r>
              <a:rPr b="1" lang="en" sz="1500"/>
              <a:t>dataset</a:t>
            </a:r>
            <a:r>
              <a:rPr lang="en" sz="1500"/>
              <a:t> of projects (less commits) was selected for identifying test smells.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  - The </a:t>
            </a:r>
            <a:r>
              <a:rPr b="1" lang="en" sz="1500"/>
              <a:t>purpose</a:t>
            </a:r>
            <a:r>
              <a:rPr lang="en" sz="1500"/>
              <a:t> of the </a:t>
            </a:r>
            <a:r>
              <a:rPr b="1" lang="en" sz="1500"/>
              <a:t>secondary dataset </a:t>
            </a:r>
            <a:r>
              <a:rPr lang="en" sz="1500"/>
              <a:t>is to make sure that the reported results are </a:t>
            </a:r>
            <a:r>
              <a:rPr b="1" lang="en" sz="1500"/>
              <a:t>unbiased</a:t>
            </a:r>
            <a:r>
              <a:rPr lang="en" sz="1500"/>
              <a:t>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  - Test smells </a:t>
            </a:r>
            <a:r>
              <a:rPr b="1" lang="en" sz="1500"/>
              <a:t>distribution</a:t>
            </a:r>
            <a:r>
              <a:rPr lang="en" sz="1500"/>
              <a:t> are similar when compared between </a:t>
            </a:r>
            <a:r>
              <a:rPr b="1" lang="en" sz="1500"/>
              <a:t>primary dataset</a:t>
            </a:r>
            <a:r>
              <a:rPr lang="en" sz="1500"/>
              <a:t> and s</a:t>
            </a:r>
            <a:r>
              <a:rPr b="1" lang="en" sz="1500"/>
              <a:t>econdary dataset.</a:t>
            </a:r>
            <a:r>
              <a:rPr lang="en" sz="1500"/>
              <a:t>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  - For better analysis, </a:t>
            </a:r>
            <a:r>
              <a:rPr b="1" lang="en" sz="1500"/>
              <a:t>co-occurence of test smells</a:t>
            </a:r>
            <a:r>
              <a:rPr lang="en" sz="1500"/>
              <a:t> are identified across test suites. The test smell </a:t>
            </a:r>
            <a:r>
              <a:rPr b="1" lang="en" sz="1500"/>
              <a:t>distribution percentage</a:t>
            </a:r>
            <a:r>
              <a:rPr lang="en" sz="1500"/>
              <a:t> demonstrates that test smells have </a:t>
            </a:r>
            <a:r>
              <a:rPr b="1" lang="en" sz="1500"/>
              <a:t>relationship</a:t>
            </a:r>
            <a:r>
              <a:rPr lang="en" sz="1500"/>
              <a:t> with one another.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79" name="Google Shape;279;p4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- Supporting more </a:t>
            </a:r>
            <a:r>
              <a:rPr b="1" lang="en" sz="1500"/>
              <a:t>PYTHON</a:t>
            </a:r>
            <a:r>
              <a:rPr lang="en" sz="1500"/>
              <a:t> test smells.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  - Conducting a more thorough comparison of </a:t>
            </a:r>
            <a:r>
              <a:rPr b="1" lang="en" sz="1500"/>
              <a:t>PYNOSE</a:t>
            </a:r>
            <a:r>
              <a:rPr lang="en" sz="1500"/>
              <a:t> to other tools. For example, to </a:t>
            </a:r>
            <a:r>
              <a:rPr b="1" lang="en" sz="1500"/>
              <a:t>TSDETECT</a:t>
            </a:r>
            <a:r>
              <a:rPr lang="en" sz="1500"/>
              <a:t> that works with Java/Scala.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  - It would be of </a:t>
            </a:r>
            <a:r>
              <a:rPr b="1" lang="en" sz="1500"/>
              <a:t>great interest</a:t>
            </a:r>
            <a:r>
              <a:rPr lang="en" sz="1500"/>
              <a:t> to see how </a:t>
            </a:r>
            <a:r>
              <a:rPr b="1" lang="en" sz="1500"/>
              <a:t>test smells correlate</a:t>
            </a:r>
            <a:r>
              <a:rPr lang="en" sz="1500"/>
              <a:t> with </a:t>
            </a:r>
            <a:r>
              <a:rPr b="1" lang="en" sz="1500"/>
              <a:t>test coverage</a:t>
            </a:r>
            <a:r>
              <a:rPr lang="en" sz="1500"/>
              <a:t>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285" name="Google Shape;285;p4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286" name="Google Shape;286;p46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Statically typed languages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- It is very popular among development of</a:t>
            </a:r>
            <a:r>
              <a:rPr b="1" lang="en"/>
              <a:t> backend systems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Main reason being </a:t>
            </a:r>
            <a:r>
              <a:rPr b="1" lang="en"/>
              <a:t>compile time</a:t>
            </a:r>
            <a:r>
              <a:rPr lang="en"/>
              <a:t> safety leading to less bugs and easier maintenance.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Expressing </a:t>
            </a:r>
            <a:r>
              <a:rPr b="1" lang="en"/>
              <a:t>business domains using types</a:t>
            </a:r>
            <a:r>
              <a:rPr lang="en"/>
              <a:t> and building business logic around them.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Majority of </a:t>
            </a:r>
            <a:r>
              <a:rPr b="1" lang="en"/>
              <a:t>test smells research</a:t>
            </a:r>
            <a:r>
              <a:rPr lang="en"/>
              <a:t> has been focused around these languages.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- </a:t>
            </a:r>
            <a:r>
              <a:rPr b="1" lang="en"/>
              <a:t>Dynamically</a:t>
            </a:r>
            <a:r>
              <a:rPr lang="en"/>
              <a:t> typed language.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Hugely popular and adapted in </a:t>
            </a:r>
            <a:r>
              <a:rPr b="1" lang="en"/>
              <a:t>data science and machine learning</a:t>
            </a:r>
            <a:r>
              <a:rPr lang="en"/>
              <a:t> projects.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This paper is mostly focused on studying test smells in </a:t>
            </a:r>
            <a:r>
              <a:rPr b="1" lang="en"/>
              <a:t>Python projects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of the paper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- Identifying </a:t>
            </a:r>
            <a:r>
              <a:rPr b="1" lang="en"/>
              <a:t>test smells</a:t>
            </a:r>
            <a:r>
              <a:rPr lang="en"/>
              <a:t> from well established open source </a:t>
            </a:r>
            <a:r>
              <a:rPr b="1" lang="en"/>
              <a:t>python</a:t>
            </a:r>
            <a:r>
              <a:rPr lang="en"/>
              <a:t> </a:t>
            </a:r>
            <a:r>
              <a:rPr b="1" lang="en"/>
              <a:t>projects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Providing a tool (</a:t>
            </a:r>
            <a:r>
              <a:rPr b="1" lang="en"/>
              <a:t>PYNOSE</a:t>
            </a:r>
            <a:r>
              <a:rPr lang="en"/>
              <a:t>) for the test smell detection during development stages and also </a:t>
            </a:r>
            <a:r>
              <a:rPr b="1" lang="en"/>
              <a:t>offline</a:t>
            </a:r>
            <a:r>
              <a:rPr lang="en"/>
              <a:t> </a:t>
            </a:r>
            <a:r>
              <a:rPr lang="en"/>
              <a:t>analysis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Also an </a:t>
            </a:r>
            <a:r>
              <a:rPr b="1" lang="en"/>
              <a:t>empirical</a:t>
            </a:r>
            <a:r>
              <a:rPr lang="en"/>
              <a:t> study of test smell </a:t>
            </a:r>
            <a:r>
              <a:rPr b="1" lang="en"/>
              <a:t>pervasiveness</a:t>
            </a:r>
            <a:r>
              <a:rPr lang="en"/>
              <a:t> by applying the PYNOSE tool on matured python projects.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Systematic mapping study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- Keyword search of </a:t>
            </a:r>
            <a:r>
              <a:rPr b="1" lang="en"/>
              <a:t>"test smell" or "test smells" </a:t>
            </a:r>
            <a:r>
              <a:rPr lang="en"/>
              <a:t>in digital libraries like ACM, IEEE and Scopus.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Restrict to </a:t>
            </a:r>
            <a:r>
              <a:rPr b="1" lang="en"/>
              <a:t>digital</a:t>
            </a:r>
            <a:r>
              <a:rPr lang="en"/>
              <a:t> publications about </a:t>
            </a:r>
            <a:r>
              <a:rPr b="1" lang="en"/>
              <a:t>software</a:t>
            </a:r>
            <a:r>
              <a:rPr lang="en"/>
              <a:t> engineering methodologies, test </a:t>
            </a:r>
            <a:r>
              <a:rPr b="1" lang="en"/>
              <a:t>smell</a:t>
            </a:r>
            <a:r>
              <a:rPr lang="en"/>
              <a:t> </a:t>
            </a:r>
            <a:r>
              <a:rPr b="1" lang="en"/>
              <a:t>detection</a:t>
            </a:r>
            <a:r>
              <a:rPr lang="en"/>
              <a:t> and </a:t>
            </a:r>
            <a:r>
              <a:rPr b="1" lang="en"/>
              <a:t>refactoring.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- There could be potential articles left out due to the above criteria and hence single iteration of </a:t>
            </a:r>
            <a:r>
              <a:rPr b="1" lang="en"/>
              <a:t>backward snowballing</a:t>
            </a:r>
            <a:r>
              <a:rPr lang="en"/>
              <a:t> is conducted on </a:t>
            </a:r>
            <a:r>
              <a:rPr b="1" lang="en"/>
              <a:t>left out papers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- Reliability of selected publications was </a:t>
            </a:r>
            <a:r>
              <a:rPr b="1" lang="en"/>
              <a:t>manually</a:t>
            </a:r>
            <a:r>
              <a:rPr lang="en"/>
              <a:t> </a:t>
            </a:r>
            <a:r>
              <a:rPr b="1" lang="en"/>
              <a:t>evaluated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test smells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- Focus was only on </a:t>
            </a:r>
            <a:r>
              <a:rPr b="1" lang="en"/>
              <a:t>Unittest</a:t>
            </a:r>
            <a:r>
              <a:rPr lang="en"/>
              <a:t> testing framework that is included in the Python Standard Library.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Some of them are </a:t>
            </a:r>
            <a:r>
              <a:rPr b="1" lang="en"/>
              <a:t>only valid</a:t>
            </a:r>
            <a:r>
              <a:rPr lang="en"/>
              <a:t> for statically typed languages like </a:t>
            </a:r>
            <a:r>
              <a:rPr b="1" lang="en"/>
              <a:t>Java</a:t>
            </a:r>
            <a:r>
              <a:rPr lang="en"/>
              <a:t> or </a:t>
            </a:r>
            <a:r>
              <a:rPr b="1" lang="en"/>
              <a:t>Scala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After the above process </a:t>
            </a:r>
            <a:r>
              <a:rPr b="1" lang="en"/>
              <a:t>17 smells</a:t>
            </a:r>
            <a:r>
              <a:rPr lang="en"/>
              <a:t> were </a:t>
            </a:r>
            <a:r>
              <a:rPr b="1" lang="en"/>
              <a:t>shortlisted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- Shortlisted test smells are </a:t>
            </a:r>
            <a:r>
              <a:rPr b="1" lang="en"/>
              <a:t>implemented</a:t>
            </a:r>
            <a:r>
              <a:rPr lang="en"/>
              <a:t> in Python.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Assertion Roulette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471900" y="1754588"/>
            <a:ext cx="8222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test case that contains more than one assertion statement without an explanation/message.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175" y="2655550"/>
            <a:ext cx="7391400" cy="24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